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74" r:id="rId3"/>
    <p:sldId id="272" r:id="rId4"/>
    <p:sldId id="273" r:id="rId5"/>
    <p:sldId id="275" r:id="rId6"/>
    <p:sldId id="260" r:id="rId7"/>
    <p:sldId id="276" r:id="rId8"/>
    <p:sldId id="282" r:id="rId9"/>
    <p:sldId id="261" r:id="rId10"/>
    <p:sldId id="262" r:id="rId11"/>
    <p:sldId id="263" r:id="rId12"/>
    <p:sldId id="264" r:id="rId13"/>
    <p:sldId id="265" r:id="rId14"/>
    <p:sldId id="266" r:id="rId15"/>
    <p:sldId id="268" r:id="rId16"/>
    <p:sldId id="269" r:id="rId17"/>
    <p:sldId id="280" r:id="rId18"/>
    <p:sldId id="270" r:id="rId19"/>
    <p:sldId id="271" r:id="rId20"/>
    <p:sldId id="277" r:id="rId21"/>
    <p:sldId id="278" r:id="rId22"/>
    <p:sldId id="279" r:id="rId23"/>
    <p:sldId id="281" r:id="rId2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15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A8B1EF-DAD3-4198-B735-14085A0525FD}" type="datetimeFigureOut">
              <a:rPr lang="it-IT" smtClean="0"/>
              <a:pPr/>
              <a:t>10/12/2019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5126F-F6A0-4315-8F71-F1B22EEAE34E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5126F-F6A0-4315-8F71-F1B22EEAE34E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5126F-F6A0-4315-8F71-F1B22EEAE34E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EEE08-8085-46A7-8BF5-F287F896D676}" type="datetimeFigureOut">
              <a:rPr lang="it-IT" smtClean="0"/>
              <a:pPr/>
              <a:t>10/12/2019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56E8B-6711-4501-8632-02C0653A9B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EEE08-8085-46A7-8BF5-F287F896D676}" type="datetimeFigureOut">
              <a:rPr lang="it-IT" smtClean="0"/>
              <a:pPr/>
              <a:t>10/12/2019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56E8B-6711-4501-8632-02C0653A9B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EEE08-8085-46A7-8BF5-F287F896D676}" type="datetimeFigureOut">
              <a:rPr lang="it-IT" smtClean="0"/>
              <a:pPr/>
              <a:t>10/12/2019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56E8B-6711-4501-8632-02C0653A9B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EEE08-8085-46A7-8BF5-F287F896D676}" type="datetimeFigureOut">
              <a:rPr lang="it-IT" smtClean="0"/>
              <a:pPr/>
              <a:t>10/12/2019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56E8B-6711-4501-8632-02C0653A9B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EEE08-8085-46A7-8BF5-F287F896D676}" type="datetimeFigureOut">
              <a:rPr lang="it-IT" smtClean="0"/>
              <a:pPr/>
              <a:t>10/12/2019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56E8B-6711-4501-8632-02C0653A9B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EEE08-8085-46A7-8BF5-F287F896D676}" type="datetimeFigureOut">
              <a:rPr lang="it-IT" smtClean="0"/>
              <a:pPr/>
              <a:t>10/12/2019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56E8B-6711-4501-8632-02C0653A9B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EEE08-8085-46A7-8BF5-F287F896D676}" type="datetimeFigureOut">
              <a:rPr lang="it-IT" smtClean="0"/>
              <a:pPr/>
              <a:t>10/12/2019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56E8B-6711-4501-8632-02C0653A9B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EEE08-8085-46A7-8BF5-F287F896D676}" type="datetimeFigureOut">
              <a:rPr lang="it-IT" smtClean="0"/>
              <a:pPr/>
              <a:t>10/12/2019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56E8B-6711-4501-8632-02C0653A9B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EEE08-8085-46A7-8BF5-F287F896D676}" type="datetimeFigureOut">
              <a:rPr lang="it-IT" smtClean="0"/>
              <a:pPr/>
              <a:t>10/12/2019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56E8B-6711-4501-8632-02C0653A9B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EEE08-8085-46A7-8BF5-F287F896D676}" type="datetimeFigureOut">
              <a:rPr lang="it-IT" smtClean="0"/>
              <a:pPr/>
              <a:t>10/12/2019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56E8B-6711-4501-8632-02C0653A9B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EEE08-8085-46A7-8BF5-F287F896D676}" type="datetimeFigureOut">
              <a:rPr lang="it-IT" smtClean="0"/>
              <a:pPr/>
              <a:t>10/12/2019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56E8B-6711-4501-8632-02C0653A9B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EEE08-8085-46A7-8BF5-F287F896D676}" type="datetimeFigureOut">
              <a:rPr lang="it-IT" smtClean="0"/>
              <a:pPr/>
              <a:t>10/12/2019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56E8B-6711-4501-8632-02C0653A9B3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it-IT" dirty="0"/>
            </a:br>
            <a:r>
              <a:rPr lang="it-IT" dirty="0"/>
              <a:t> </a:t>
            </a:r>
            <a:r>
              <a:rPr lang="it-IT" b="1" dirty="0"/>
              <a:t>“Liberazione”</a:t>
            </a:r>
            <a:br>
              <a:rPr lang="it-IT" b="1" dirty="0"/>
            </a:br>
            <a:r>
              <a:rPr lang="it-IT" b="1" dirty="0"/>
              <a:t> nel XXI secolo </a:t>
            </a:r>
            <a:br>
              <a:rPr lang="it-IT" sz="3200" b="1" dirty="0"/>
            </a:br>
            <a:endParaRPr lang="it-IT" sz="31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b="1" dirty="0"/>
              <a:t> è il compimento dell’integrazione politica europea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De Gasperi al congresso USA</a:t>
            </a:r>
            <a:br>
              <a:rPr lang="it-IT" dirty="0"/>
            </a:br>
            <a:r>
              <a:rPr lang="it-IT" dirty="0"/>
              <a:t> </a:t>
            </a:r>
            <a:r>
              <a:rPr lang="it-IT" sz="3100" dirty="0"/>
              <a:t>26/9/1951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“</a:t>
            </a:r>
            <a:r>
              <a:rPr lang="it-IT" i="1" dirty="0"/>
              <a:t>L’Europa una volta finalmente unita, vi esonererà dai vostri sacrifici di uomini e di armi, perché potrà pensare da sola alla difesa della pace e della comune libertà, raccogliendo le inesauste energie della sua tradizione morale e civile. Essa vorrà allora, signori, assumere di nuovo la sua funzione determinante nel corso del progresso umano, con l’apporto del suo decisivo contributo”. </a:t>
            </a: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1951-2019 / 68 anni dopo</a:t>
            </a:r>
            <a:br>
              <a:rPr lang="it-IT" dirty="0"/>
            </a:br>
            <a:r>
              <a:rPr lang="it-IT" dirty="0"/>
              <a:t>Come siamo arrivati alle sfide odierne?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u="sng" dirty="0"/>
              <a:t>Il secolo breve 1914-1991 </a:t>
            </a:r>
            <a:r>
              <a:rPr lang="it-IT" sz="2400" u="sng" dirty="0"/>
              <a:t>(</a:t>
            </a:r>
            <a:r>
              <a:rPr lang="it-IT" sz="2400" u="sng" dirty="0" err="1"/>
              <a:t>Hobsbawm</a:t>
            </a:r>
            <a:r>
              <a:rPr lang="it-IT" sz="2400" u="sng" dirty="0"/>
              <a:t>):</a:t>
            </a:r>
          </a:p>
          <a:p>
            <a:r>
              <a:rPr lang="it-IT" dirty="0"/>
              <a:t>1914-1945  “</a:t>
            </a:r>
            <a:r>
              <a:rPr lang="it-IT" u="sng" dirty="0"/>
              <a:t>l’età della catastrofe”</a:t>
            </a:r>
            <a:r>
              <a:rPr lang="it-IT" dirty="0"/>
              <a:t> guerre mondiali e rivoluzione russa</a:t>
            </a:r>
          </a:p>
          <a:p>
            <a:r>
              <a:rPr lang="it-IT" dirty="0"/>
              <a:t>1946-1973 “</a:t>
            </a:r>
            <a:r>
              <a:rPr lang="it-IT" u="sng" dirty="0"/>
              <a:t>l’età dell’oro” </a:t>
            </a:r>
            <a:r>
              <a:rPr lang="it-IT" dirty="0"/>
              <a:t>crescita diffusa mai realizzata prima: lo “Stato sociale”</a:t>
            </a:r>
          </a:p>
          <a:p>
            <a:r>
              <a:rPr lang="it-IT" dirty="0"/>
              <a:t>1973-1991 </a:t>
            </a:r>
            <a:r>
              <a:rPr lang="it-IT" u="sng" dirty="0"/>
              <a:t>“la frana</a:t>
            </a:r>
            <a:r>
              <a:rPr lang="it-IT" dirty="0"/>
              <a:t>”; guerra del Kippur, primo  shock  petrolifero, guerra del golfo, caduta del muro, disgregazione dell’URSS.</a:t>
            </a:r>
          </a:p>
          <a:p>
            <a:r>
              <a:rPr lang="it-IT" u="sng" dirty="0"/>
              <a:t>XXI secolo. Nuovo paradigma: la globalizzazione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1946: l’ONU per la pace, propone </a:t>
            </a:r>
            <a:r>
              <a:rPr lang="it-IT" u="sng" dirty="0"/>
              <a:t>cooperazione economica e monetaria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u="sng" dirty="0"/>
              <a:t>Condizioni necessarie</a:t>
            </a:r>
            <a:r>
              <a:rPr lang="it-IT" dirty="0"/>
              <a:t>: -</a:t>
            </a:r>
            <a:r>
              <a:rPr lang="it-IT" b="1" i="1" u="sng" dirty="0"/>
              <a:t>stabilità dei cambi</a:t>
            </a:r>
            <a:r>
              <a:rPr lang="it-IT" dirty="0"/>
              <a:t>;             -controllo dei movimenti di capitali;                           -libertà dei commerci;                                                                 </a:t>
            </a:r>
          </a:p>
          <a:p>
            <a:r>
              <a:rPr lang="it-IT" u="sng" dirty="0"/>
              <a:t>Strumenti</a:t>
            </a:r>
            <a:r>
              <a:rPr lang="it-IT" dirty="0"/>
              <a:t>:     </a:t>
            </a:r>
            <a:r>
              <a:rPr lang="it-IT" dirty="0" err="1"/>
              <a:t>*Fondo</a:t>
            </a:r>
            <a:r>
              <a:rPr lang="it-IT" dirty="0"/>
              <a:t> Monetario Internazionale (FMI) e Banca Mondiale;        </a:t>
            </a:r>
            <a:r>
              <a:rPr lang="it-IT" dirty="0" err="1"/>
              <a:t>*Organizzazione</a:t>
            </a:r>
            <a:r>
              <a:rPr lang="it-IT" dirty="0"/>
              <a:t> Mondiale del Commercio (OMC accordi di </a:t>
            </a:r>
            <a:r>
              <a:rPr lang="it-IT" dirty="0" err="1"/>
              <a:t>Bretton</a:t>
            </a:r>
            <a:r>
              <a:rPr lang="it-IT" dirty="0"/>
              <a:t> Woods).</a:t>
            </a:r>
          </a:p>
          <a:p>
            <a:r>
              <a:rPr lang="it-IT" dirty="0"/>
              <a:t>(La Nato: struttura militare di contenimento dell’URSS.)</a:t>
            </a:r>
          </a:p>
          <a:p>
            <a:pPr algn="ctr"/>
            <a:r>
              <a:rPr lang="it-IT" u="sng" dirty="0"/>
              <a:t>“L’età dell’oro”1946-1973</a:t>
            </a:r>
            <a:r>
              <a:rPr lang="it-IT" dirty="0"/>
              <a:t>                                       </a:t>
            </a:r>
            <a:r>
              <a:rPr lang="it-IT" sz="2600" dirty="0"/>
              <a:t> </a:t>
            </a:r>
            <a:r>
              <a:rPr lang="it-IT" sz="2600" dirty="0" err="1"/>
              <a:t>F.Saccomanni</a:t>
            </a:r>
            <a:r>
              <a:rPr lang="it-IT" sz="2600" dirty="0"/>
              <a:t>  </a:t>
            </a:r>
            <a:r>
              <a:rPr lang="it-IT" sz="2600" i="1" dirty="0"/>
              <a:t>Le crepe del sistema</a:t>
            </a:r>
            <a:r>
              <a:rPr lang="it-IT" sz="2600" dirty="0"/>
              <a:t> il Mulino 2018</a:t>
            </a:r>
          </a:p>
          <a:p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Dopo l’età dell’oro 1946-1973 inizia </a:t>
            </a:r>
            <a:br>
              <a:rPr lang="it-IT" dirty="0"/>
            </a:br>
            <a:r>
              <a:rPr lang="it-IT" dirty="0" err="1"/>
              <a:t>Ia</a:t>
            </a:r>
            <a:r>
              <a:rPr lang="it-IT" dirty="0"/>
              <a:t> </a:t>
            </a:r>
            <a:r>
              <a:rPr lang="it-IT" u="sng" dirty="0"/>
              <a:t>frana </a:t>
            </a:r>
            <a:r>
              <a:rPr lang="it-IT" i="1" u="sng" dirty="0"/>
              <a:t>politica e sociale</a:t>
            </a:r>
            <a:r>
              <a:rPr lang="it-IT" u="sng" dirty="0"/>
              <a:t> 1973-1991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sz="3600" u="sng" dirty="0" err="1"/>
              <a:t>R.Dahrendorf</a:t>
            </a:r>
            <a:r>
              <a:rPr lang="it-IT" sz="3600" u="sng" dirty="0"/>
              <a:t> : “</a:t>
            </a:r>
            <a:r>
              <a:rPr lang="it-IT" sz="2800" i="1" u="sng" dirty="0"/>
              <a:t>Quadrare il cerchio” 1995</a:t>
            </a:r>
            <a:r>
              <a:rPr lang="it-IT" sz="3600" u="sng" dirty="0"/>
              <a:t> </a:t>
            </a:r>
          </a:p>
          <a:p>
            <a:pPr algn="ctr"/>
            <a:r>
              <a:rPr lang="it-IT" sz="3600" b="1" u="sng" dirty="0"/>
              <a:t>non si sarebbe più realizzato contemporaneamente</a:t>
            </a:r>
            <a:r>
              <a:rPr lang="it-IT" sz="3600" u="sng" dirty="0"/>
              <a:t>                                   </a:t>
            </a:r>
            <a:r>
              <a:rPr lang="it-IT" sz="3600" dirty="0"/>
              <a:t>la crescita del </a:t>
            </a:r>
            <a:r>
              <a:rPr lang="it-IT" sz="3600" u="sng" dirty="0"/>
              <a:t>benessere economico</a:t>
            </a:r>
            <a:r>
              <a:rPr lang="it-IT" sz="3600" dirty="0"/>
              <a:t>,        la </a:t>
            </a:r>
            <a:r>
              <a:rPr lang="it-IT" sz="3600" u="sng" dirty="0"/>
              <a:t>coesione sociale (+ uguaglianza)</a:t>
            </a:r>
            <a:r>
              <a:rPr lang="it-IT" sz="3600" dirty="0"/>
              <a:t>,                                      in regime di </a:t>
            </a:r>
            <a:r>
              <a:rPr lang="it-IT" sz="3600" u="sng" dirty="0"/>
              <a:t>libertà</a:t>
            </a:r>
          </a:p>
          <a:p>
            <a:r>
              <a:rPr lang="it-IT" sz="3600" dirty="0"/>
              <a:t> come negli stati europei occidentali nel trentennio d’oro (1945-1975),                                                  </a:t>
            </a:r>
            <a:endParaRPr lang="it-IT" sz="3600" b="1" u="sng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/>
              <a:t>Le crepe del sistema; </a:t>
            </a:r>
            <a:br>
              <a:rPr lang="it-IT" dirty="0"/>
            </a:br>
            <a:r>
              <a:rPr lang="it-IT" dirty="0"/>
              <a:t>conseguenze economiche e </a:t>
            </a:r>
            <a:r>
              <a:rPr lang="it-IT" u="sng" dirty="0"/>
              <a:t>politiche </a:t>
            </a:r>
            <a:br>
              <a:rPr lang="it-IT" sz="1800" u="sng" dirty="0"/>
            </a:br>
            <a:endParaRPr lang="it-IT" sz="2400" i="1" u="sng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it-IT" u="sng" dirty="0"/>
              <a:t>La prima crepa</a:t>
            </a:r>
            <a:r>
              <a:rPr lang="it-IT" dirty="0"/>
              <a:t>  15 agosto del 1971</a:t>
            </a:r>
            <a:r>
              <a:rPr lang="it-IT" b="1" dirty="0"/>
              <a:t>): </a:t>
            </a:r>
            <a:r>
              <a:rPr lang="it-IT" b="1" u="sng" dirty="0"/>
              <a:t>fine della </a:t>
            </a:r>
            <a:r>
              <a:rPr lang="it-IT" u="sng" dirty="0"/>
              <a:t>convertibilità </a:t>
            </a:r>
            <a:r>
              <a:rPr lang="it-IT" dirty="0"/>
              <a:t>del dollaro e della </a:t>
            </a:r>
            <a:r>
              <a:rPr lang="it-IT" b="1" u="sng" dirty="0"/>
              <a:t>stabilità dei cambi</a:t>
            </a:r>
            <a:r>
              <a:rPr lang="it-IT" u="sng" dirty="0"/>
              <a:t>.</a:t>
            </a:r>
          </a:p>
          <a:p>
            <a:r>
              <a:rPr lang="it-IT" dirty="0"/>
              <a:t>Nasce (1975) il G7 e poi il G20:  si affidano al </a:t>
            </a:r>
            <a:r>
              <a:rPr lang="it-IT" u="sng" dirty="0"/>
              <a:t>mercato</a:t>
            </a:r>
            <a:r>
              <a:rPr lang="it-IT" dirty="0"/>
              <a:t> che produce </a:t>
            </a:r>
            <a:r>
              <a:rPr lang="it-IT" u="sng" dirty="0"/>
              <a:t>euforia e contrazioni  drastiche </a:t>
            </a:r>
            <a:r>
              <a:rPr lang="it-IT" dirty="0"/>
              <a:t>che investono : </a:t>
            </a:r>
            <a:r>
              <a:rPr lang="it-IT" u="sng" dirty="0"/>
              <a:t>America Latina </a:t>
            </a:r>
            <a:r>
              <a:rPr lang="it-IT" dirty="0"/>
              <a:t>poi </a:t>
            </a:r>
            <a:r>
              <a:rPr lang="it-IT" u="sng" dirty="0"/>
              <a:t>Europa Centro Orientale </a:t>
            </a:r>
            <a:r>
              <a:rPr lang="it-IT" dirty="0"/>
              <a:t>poi</a:t>
            </a:r>
            <a:r>
              <a:rPr lang="it-IT" u="sng" dirty="0"/>
              <a:t> Asia</a:t>
            </a:r>
            <a:r>
              <a:rPr lang="it-IT" dirty="0"/>
              <a:t>; nel 2007-8 </a:t>
            </a:r>
            <a:r>
              <a:rPr lang="it-IT" u="sng" dirty="0"/>
              <a:t>USA</a:t>
            </a:r>
            <a:r>
              <a:rPr lang="it-IT" dirty="0"/>
              <a:t>, e successivamente il </a:t>
            </a:r>
            <a:r>
              <a:rPr lang="it-IT" u="sng" dirty="0"/>
              <a:t>Medio Oriente e l’Africa</a:t>
            </a:r>
            <a:r>
              <a:rPr lang="it-IT" dirty="0"/>
              <a:t>,  -&gt;  </a:t>
            </a:r>
          </a:p>
          <a:p>
            <a:pPr>
              <a:buNone/>
            </a:pPr>
            <a:r>
              <a:rPr lang="it-IT" dirty="0"/>
              <a:t>Esplosione delle </a:t>
            </a:r>
            <a:r>
              <a:rPr lang="it-IT" u="sng" dirty="0"/>
              <a:t>migrazioni</a:t>
            </a:r>
            <a:r>
              <a:rPr lang="it-IT" dirty="0"/>
              <a:t>  </a:t>
            </a:r>
          </a:p>
          <a:p>
            <a:pPr>
              <a:buNone/>
            </a:pPr>
            <a:r>
              <a:rPr lang="it-IT" dirty="0"/>
              <a:t>Esplosione del </a:t>
            </a:r>
            <a:r>
              <a:rPr lang="it-IT" u="sng" dirty="0"/>
              <a:t>terrorismo;</a:t>
            </a:r>
          </a:p>
          <a:p>
            <a:pPr>
              <a:buNone/>
            </a:pPr>
            <a:r>
              <a:rPr lang="it-IT" u="sng" dirty="0"/>
              <a:t>crisi Ucraina </a:t>
            </a:r>
            <a:r>
              <a:rPr lang="it-IT" dirty="0"/>
              <a:t>e conseguenti </a:t>
            </a:r>
            <a:r>
              <a:rPr lang="it-IT" u="sng" dirty="0"/>
              <a:t>sanzioni alla Russia</a:t>
            </a:r>
            <a:r>
              <a:rPr lang="it-IT" dirty="0"/>
              <a:t>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it-IT" dirty="0"/>
            </a:br>
            <a:r>
              <a:rPr lang="it-IT" dirty="0"/>
              <a:t>dagli anni ’80</a:t>
            </a:r>
            <a:br>
              <a:rPr lang="it-IT" dirty="0"/>
            </a:br>
            <a:r>
              <a:rPr lang="it-IT" u="sng" dirty="0"/>
              <a:t>Il Mercato vince sullo Stato</a:t>
            </a:r>
            <a:br>
              <a:rPr lang="it-IT" u="sng" dirty="0"/>
            </a:br>
            <a:endParaRPr lang="it-IT" u="sng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Ronald Reagan:“lo Stato non è la soluzione, è il problema”.</a:t>
            </a:r>
          </a:p>
          <a:p>
            <a:r>
              <a:rPr lang="it-IT" dirty="0"/>
              <a:t> Margaret Thatcher: “la società non esiste, esistono soltanto gli individui”.</a:t>
            </a:r>
          </a:p>
          <a:p>
            <a:r>
              <a:rPr lang="it-IT" dirty="0"/>
              <a:t>La caduta del Muro segna la globalizzazione con la </a:t>
            </a:r>
            <a:r>
              <a:rPr lang="it-IT" u="sng" dirty="0"/>
              <a:t>“libera circolazione di merci e capitali”</a:t>
            </a:r>
          </a:p>
          <a:p>
            <a:pPr>
              <a:buNone/>
            </a:pPr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Diseguaglianze. Meno Welfare. “</a:t>
            </a:r>
            <a:r>
              <a:rPr lang="it-IT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Democrature</a:t>
            </a:r>
            <a:r>
              <a:rPr lang="it-IT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it-IT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</a:t>
            </a:r>
          </a:p>
          <a:p>
            <a:pPr>
              <a:buNone/>
            </a:pPr>
            <a:r>
              <a:rPr lang="it-IT" i="1" u="sng" dirty="0"/>
              <a:t>Big USA: profitto </a:t>
            </a:r>
            <a:r>
              <a:rPr lang="it-IT" i="1" u="sng" dirty="0" err="1"/>
              <a:t>+salario</a:t>
            </a:r>
            <a:r>
              <a:rPr lang="it-IT" i="1" u="sng" dirty="0"/>
              <a:t> + fornitori </a:t>
            </a:r>
            <a:r>
              <a:rPr lang="it-IT" i="1" u="sng" dirty="0" err="1"/>
              <a:t>+ambiente</a:t>
            </a:r>
            <a:endParaRPr lang="it-IT" i="1" u="sng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Oggi: il capitalismo della sorveglianza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/>
              <a:t>Google, Amazon, Facebook, Netflix, </a:t>
            </a:r>
            <a:r>
              <a:rPr lang="it-IT" dirty="0" err="1"/>
              <a:t>Alibaba</a:t>
            </a:r>
            <a:r>
              <a:rPr lang="it-IT" dirty="0"/>
              <a:t>, </a:t>
            </a:r>
            <a:r>
              <a:rPr lang="it-IT" dirty="0" err="1"/>
              <a:t>Tencut</a:t>
            </a:r>
            <a:r>
              <a:rPr lang="it-IT" dirty="0"/>
              <a:t>, sono i giganti che producono “sorveglianza”, informazioni sui gusti dei singoli e dunque indicazioni sui singoli consumi.</a:t>
            </a:r>
          </a:p>
          <a:p>
            <a:r>
              <a:rPr lang="it-IT" dirty="0"/>
              <a:t>Sono le imprese che valgono di più. Nelle borse volano con valori da 2 a 10 volte la media delle imprese con buon equilibrio finanziario</a:t>
            </a:r>
          </a:p>
          <a:p>
            <a:r>
              <a:rPr lang="it-IT" dirty="0"/>
              <a:t>Facebook ha tentato di battere moneta.</a:t>
            </a:r>
          </a:p>
          <a:p>
            <a:r>
              <a:rPr lang="it-IT" dirty="0"/>
              <a:t>Solo l’Europa è riuscita, per ora,  a sanzionarle finanziariamente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u="sng" dirty="0"/>
              <a:t>La seconda crepa</a:t>
            </a:r>
            <a:r>
              <a:rPr lang="it-IT" sz="3100" dirty="0"/>
              <a:t> riguarda la crescita quantitativa e qualitativa delle relazioni internazionali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/>
              <a:t> I 45 membri che, nel 1945 crearono il FMI e la Banca Mondiale, sono saliti, oggi, a 180.</a:t>
            </a:r>
          </a:p>
          <a:p>
            <a:r>
              <a:rPr lang="it-IT" dirty="0"/>
              <a:t>Nel frattempo, la Cina ha superato il Pil degli USA (che dovrebbe comportare una redistribuzione delle quote e della sede del FMI), invece:</a:t>
            </a:r>
          </a:p>
          <a:p>
            <a:r>
              <a:rPr lang="it-IT" dirty="0"/>
              <a:t> gli USA mantengono la quota iniziale che conferisce a loro il diritto di veto, </a:t>
            </a:r>
          </a:p>
          <a:p>
            <a:r>
              <a:rPr lang="it-IT" dirty="0"/>
              <a:t>la sede del FMI dovrebbe essere Pechino e non più New York.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L’ONU risponde il 25 settembre 2015 con </a:t>
            </a:r>
            <a:r>
              <a:rPr lang="it-IT" u="sng" dirty="0"/>
              <a:t>agenda 2030 </a:t>
            </a:r>
            <a:r>
              <a:rPr lang="it-IT" dirty="0"/>
              <a:t>obbiettivi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sz="1800" dirty="0"/>
              <a:t> 1-sconfiggere la povertà.                                                              </a:t>
            </a:r>
          </a:p>
          <a:p>
            <a:r>
              <a:rPr lang="it-IT" sz="1800" dirty="0"/>
              <a:t>2- sconfiggere la fame nel mondo.                          10- ridurre le disuguaglianze.</a:t>
            </a:r>
          </a:p>
          <a:p>
            <a:r>
              <a:rPr lang="it-IT" sz="1800" dirty="0"/>
              <a:t>3- buona salute.                                                          11- Città e comunità sostenibili</a:t>
            </a:r>
          </a:p>
          <a:p>
            <a:r>
              <a:rPr lang="it-IT" sz="1800" dirty="0"/>
              <a:t>4- Istruzione di qualità.                                              12- Consumo responsabile.</a:t>
            </a:r>
          </a:p>
          <a:p>
            <a:r>
              <a:rPr lang="it-IT" sz="1800" dirty="0"/>
              <a:t>5- parità di genere.                                                     13- lotta al </a:t>
            </a:r>
            <a:r>
              <a:rPr lang="it-IT" sz="1800" dirty="0" err="1"/>
              <a:t>cambiam</a:t>
            </a:r>
            <a:r>
              <a:rPr lang="it-IT" sz="1800" dirty="0"/>
              <a:t>. climatico.</a:t>
            </a:r>
          </a:p>
          <a:p>
            <a:r>
              <a:rPr lang="it-IT" sz="1800" dirty="0"/>
              <a:t>6- acqua potabile e servizi igienico sanitari            14- Flora e Fauna acquatica</a:t>
            </a:r>
          </a:p>
          <a:p>
            <a:r>
              <a:rPr lang="it-IT" sz="1800" dirty="0"/>
              <a:t>7- energia rinnovabile                                                15- Flora e Fauna terrestre</a:t>
            </a:r>
          </a:p>
          <a:p>
            <a:r>
              <a:rPr lang="it-IT" sz="1800" dirty="0"/>
              <a:t>8- buona occupazione e crescita economica          16- Pace e giustizia   </a:t>
            </a:r>
          </a:p>
          <a:p>
            <a:r>
              <a:rPr lang="it-IT" sz="1800" dirty="0"/>
              <a:t>9- innovazioni e infrastrutture.                                 17- Partnership per obbiettivi</a:t>
            </a:r>
          </a:p>
          <a:p>
            <a:pPr algn="ctr"/>
            <a:r>
              <a:rPr lang="it-IT" sz="1800" dirty="0"/>
              <a:t>La situazione nel frattempo è peggiorata per cambiamenti climatici: acidificazione degli oceani, pandemie per nuovi virus, insicurezza dei sistemi informatici. </a:t>
            </a:r>
          </a:p>
          <a:p>
            <a:pPr algn="ctr"/>
            <a:r>
              <a:rPr lang="it-IT" sz="1800" dirty="0"/>
              <a:t>Per realizzare gli obiettivi indicati dall’agenda è indispensabile:</a:t>
            </a:r>
          </a:p>
          <a:p>
            <a:pPr algn="ctr"/>
            <a:r>
              <a:rPr lang="it-IT" sz="1800" dirty="0"/>
              <a:t>il reperimento delle risorse necessarie per gli interventi.</a:t>
            </a:r>
          </a:p>
          <a:p>
            <a:pPr algn="ctr"/>
            <a:r>
              <a:rPr lang="it-IT" sz="1800" dirty="0"/>
              <a:t>Un coordinamento a livello internazionale della strategia d’intervento.</a:t>
            </a:r>
          </a:p>
          <a:p>
            <a:pPr algn="ctr"/>
            <a:endParaRPr lang="it-IT" sz="1800" dirty="0"/>
          </a:p>
          <a:p>
            <a:endParaRPr lang="it-IT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4000" u="sng" dirty="0"/>
              <a:t>La terza crepa:</a:t>
            </a:r>
            <a:r>
              <a:rPr lang="it-IT" sz="4000" dirty="0"/>
              <a:t>Trump</a:t>
            </a:r>
            <a:r>
              <a:rPr lang="it-IT" dirty="0"/>
              <a:t>:</a:t>
            </a:r>
            <a:r>
              <a:rPr lang="it-IT" sz="1800" dirty="0"/>
              <a:t> </a:t>
            </a:r>
            <a:r>
              <a:rPr lang="it-IT" sz="2400" i="1" dirty="0"/>
              <a:t>il mondo non è una comunità ma un’arena in cui si compete per avvantaggiarsi, </a:t>
            </a:r>
            <a:r>
              <a:rPr lang="it-IT" sz="2400" dirty="0"/>
              <a:t>(collaboratori di Trump)</a:t>
            </a:r>
            <a:r>
              <a:rPr lang="it-IT" sz="2400" i="1" dirty="0"/>
              <a:t> </a:t>
            </a:r>
            <a:br>
              <a:rPr lang="it-IT" sz="2400" dirty="0"/>
            </a:br>
            <a:endParaRPr lang="it-IT" sz="2200" i="1" u="sng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it-IT" sz="5100" u="sng" dirty="0"/>
              <a:t>Nel solo primo anno del mandato 2017:</a:t>
            </a:r>
          </a:p>
          <a:p>
            <a:r>
              <a:rPr lang="it-IT" sz="5100" dirty="0"/>
              <a:t>ritiro dei negoziati per il TPP (Trans </a:t>
            </a:r>
            <a:r>
              <a:rPr lang="it-IT" sz="5100" dirty="0" err="1"/>
              <a:t>Pacific</a:t>
            </a:r>
            <a:r>
              <a:rPr lang="it-IT" sz="5100" dirty="0"/>
              <a:t> Partnership) </a:t>
            </a:r>
          </a:p>
          <a:p>
            <a:r>
              <a:rPr lang="it-IT" sz="5100" dirty="0"/>
              <a:t>e per il TTIP ( Trattato commerciale e investimenti con la UE), </a:t>
            </a:r>
          </a:p>
          <a:p>
            <a:r>
              <a:rPr lang="it-IT" sz="5100" dirty="0"/>
              <a:t>rinegoziazione del NAFTA (Canada e Messico); </a:t>
            </a:r>
          </a:p>
          <a:p>
            <a:r>
              <a:rPr lang="it-IT" sz="5100" dirty="0"/>
              <a:t>blocco della nomina dei rappresentanti USA nell’ OMC; </a:t>
            </a:r>
          </a:p>
          <a:p>
            <a:r>
              <a:rPr lang="it-IT" sz="5100" dirty="0"/>
              <a:t>aumento dei dazi doganali; </a:t>
            </a:r>
          </a:p>
          <a:p>
            <a:r>
              <a:rPr lang="it-IT" sz="5100" dirty="0"/>
              <a:t>ritiro dall’accordo di Parigi sui cambiamenti climatici (</a:t>
            </a:r>
            <a:r>
              <a:rPr lang="it-IT" sz="5100" dirty="0" err="1"/>
              <a:t>Cop</a:t>
            </a:r>
            <a:r>
              <a:rPr lang="it-IT" sz="5100" dirty="0"/>
              <a:t> 21);</a:t>
            </a:r>
          </a:p>
          <a:p>
            <a:r>
              <a:rPr lang="it-IT" sz="5100" dirty="0"/>
              <a:t>Uscita dall’UNESCO; </a:t>
            </a:r>
          </a:p>
          <a:p>
            <a:r>
              <a:rPr lang="it-IT" sz="5100" dirty="0"/>
              <a:t>mancata ratifica dell’accordo ONU sulle migrazioni; </a:t>
            </a:r>
          </a:p>
          <a:p>
            <a:r>
              <a:rPr lang="it-IT" sz="5100" dirty="0"/>
              <a:t>riduzione del contributo all’ONU; </a:t>
            </a:r>
          </a:p>
          <a:p>
            <a:r>
              <a:rPr lang="it-IT" sz="5100" dirty="0"/>
              <a:t>ritiro dell’accordo internazionale con l’IRAN</a:t>
            </a:r>
          </a:p>
          <a:p>
            <a:endParaRPr lang="it-IT" sz="5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Quarta crepa: il rapporto USA/CINA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/>
              <a:t>Il 17 gennaio 2017 a </a:t>
            </a:r>
            <a:r>
              <a:rPr lang="it-IT" dirty="0" err="1"/>
              <a:t>Davos</a:t>
            </a:r>
            <a:r>
              <a:rPr lang="it-IT" dirty="0"/>
              <a:t> </a:t>
            </a:r>
            <a:r>
              <a:rPr lang="it-IT" dirty="0" err="1"/>
              <a:t>Xi</a:t>
            </a:r>
            <a:r>
              <a:rPr lang="it-IT" dirty="0"/>
              <a:t> </a:t>
            </a:r>
            <a:r>
              <a:rPr lang="it-IT" dirty="0" err="1"/>
              <a:t>Jimping</a:t>
            </a:r>
            <a:r>
              <a:rPr lang="it-IT" dirty="0"/>
              <a:t>  propone di “</a:t>
            </a:r>
            <a:r>
              <a:rPr lang="it-IT" i="1" dirty="0"/>
              <a:t>Addossarsi insieme le responsabilità dei nostri tempi per promuovere la crescita globale</a:t>
            </a:r>
            <a:r>
              <a:rPr lang="it-IT" dirty="0"/>
              <a:t>”. </a:t>
            </a:r>
          </a:p>
          <a:p>
            <a:r>
              <a:rPr lang="it-IT" dirty="0"/>
              <a:t>Scatta la paura di un partner troppo forte che, nel 2009, realizza tassi di sviluppo record mentre il resto del mondo è in recessione,</a:t>
            </a:r>
          </a:p>
          <a:p>
            <a:r>
              <a:rPr lang="it-IT" dirty="0"/>
              <a:t>il negoziato con </a:t>
            </a:r>
            <a:r>
              <a:rPr lang="it-IT" dirty="0" err="1"/>
              <a:t>Obama</a:t>
            </a:r>
            <a:r>
              <a:rPr lang="it-IT" dirty="0"/>
              <a:t> (2010) per la ripartizione delle quote del FMI  non viene ratificato e la Cina prosegue  la sua ascesa silenziosa, ma rapida: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Segue: La crescita della Cina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/>
              <a:t>Fra il 2012 e il 2013 </a:t>
            </a:r>
          </a:p>
          <a:p>
            <a:r>
              <a:rPr lang="it-IT" dirty="0"/>
              <a:t>fonda due banche internazionali.</a:t>
            </a:r>
          </a:p>
          <a:p>
            <a:r>
              <a:rPr lang="it-IT" dirty="0"/>
              <a:t> Crea la </a:t>
            </a:r>
            <a:r>
              <a:rPr lang="it-IT" i="1" dirty="0"/>
              <a:t>BRICS </a:t>
            </a:r>
            <a:r>
              <a:rPr lang="it-IT" i="1" dirty="0" err="1"/>
              <a:t>bank</a:t>
            </a:r>
            <a:r>
              <a:rPr lang="it-IT" dirty="0"/>
              <a:t> su proposta dell’India (con Brasile Russia India Cina  e Sudafrica);</a:t>
            </a:r>
          </a:p>
          <a:p>
            <a:r>
              <a:rPr lang="it-IT" dirty="0"/>
              <a:t>Propone di costituire </a:t>
            </a:r>
            <a:r>
              <a:rPr lang="it-IT" i="1" dirty="0"/>
              <a:t>l’</a:t>
            </a:r>
            <a:r>
              <a:rPr lang="it-IT" i="1" dirty="0" err="1"/>
              <a:t>Asian</a:t>
            </a:r>
            <a:r>
              <a:rPr lang="it-IT" i="1" dirty="0"/>
              <a:t> </a:t>
            </a:r>
            <a:r>
              <a:rPr lang="it-IT" i="1" dirty="0" err="1"/>
              <a:t>infrastructure</a:t>
            </a:r>
            <a:r>
              <a:rPr lang="it-IT" i="1" dirty="0"/>
              <a:t> </a:t>
            </a:r>
            <a:r>
              <a:rPr lang="it-IT" i="1" dirty="0" err="1"/>
              <a:t>Investmente</a:t>
            </a:r>
            <a:r>
              <a:rPr lang="it-IT" i="1" dirty="0"/>
              <a:t> </a:t>
            </a:r>
            <a:r>
              <a:rPr lang="it-IT" i="1" dirty="0" err="1"/>
              <a:t>BanK</a:t>
            </a:r>
            <a:r>
              <a:rPr lang="it-IT" i="1" dirty="0"/>
              <a:t> (AIB)</a:t>
            </a:r>
            <a:r>
              <a:rPr lang="it-IT" dirty="0"/>
              <a:t> con 84 paesi fra cui UE USA e Giappone; </a:t>
            </a:r>
          </a:p>
          <a:p>
            <a:r>
              <a:rPr lang="it-IT" dirty="0"/>
              <a:t>avvia il </a:t>
            </a:r>
            <a:r>
              <a:rPr lang="it-IT" i="1" dirty="0" err="1"/>
              <a:t>Belt</a:t>
            </a:r>
            <a:r>
              <a:rPr lang="it-IT" i="1" dirty="0"/>
              <a:t> and Road</a:t>
            </a:r>
            <a:r>
              <a:rPr lang="it-IT" dirty="0"/>
              <a:t>: rete di collegamento fra Cina ed Europa con un trilione (un miliardo di miliardi) di dollari.</a:t>
            </a:r>
          </a:p>
          <a:p>
            <a:r>
              <a:rPr lang="it-IT" dirty="0"/>
              <a:t>Nel 2014 crea la </a:t>
            </a:r>
            <a:r>
              <a:rPr lang="it-IT" i="1" dirty="0"/>
              <a:t>New </a:t>
            </a:r>
            <a:r>
              <a:rPr lang="it-IT" i="1" dirty="0" err="1"/>
              <a:t>Develpment</a:t>
            </a:r>
            <a:r>
              <a:rPr lang="it-IT" i="1" dirty="0"/>
              <a:t> </a:t>
            </a:r>
            <a:r>
              <a:rPr lang="it-IT" i="1" dirty="0" err="1"/>
              <a:t>BanK</a:t>
            </a:r>
            <a:r>
              <a:rPr lang="it-IT" dirty="0"/>
              <a:t> a Shangai con 100 miliardi di dollari di capitale.</a:t>
            </a:r>
          </a:p>
          <a:p>
            <a:r>
              <a:rPr lang="it-IT" dirty="0"/>
              <a:t>Nel 2016 la moneta cinese, </a:t>
            </a:r>
            <a:r>
              <a:rPr lang="it-IT" i="1" dirty="0"/>
              <a:t>il </a:t>
            </a:r>
            <a:r>
              <a:rPr lang="it-IT" i="1" dirty="0" err="1"/>
              <a:t>rinmbimbi</a:t>
            </a:r>
            <a:r>
              <a:rPr lang="it-IT" dirty="0"/>
              <a:t> è accolta dal FMI fra le moneta di riserva internazionale come euro dollaro sterlina e Yen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Segue: il nodo cinese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/>
              <a:t>La Cina è, in  contemporanea,nelle organizzazioni internazionali e fa loro concorrenza, con  imprese statali sussidiate e protette.</a:t>
            </a:r>
          </a:p>
          <a:p>
            <a:r>
              <a:rPr lang="it-IT" dirty="0"/>
              <a:t>Ma deve fronteggiare problemi interni: </a:t>
            </a:r>
          </a:p>
          <a:p>
            <a:pPr lvl="1"/>
            <a:r>
              <a:rPr lang="it-IT" dirty="0"/>
              <a:t>più consumo interno e meno export,</a:t>
            </a:r>
          </a:p>
          <a:p>
            <a:pPr lvl="1"/>
            <a:r>
              <a:rPr lang="it-IT" dirty="0"/>
              <a:t>invecchiamento della popolazione,</a:t>
            </a:r>
          </a:p>
          <a:p>
            <a:pPr lvl="1"/>
            <a:r>
              <a:rPr lang="it-IT" dirty="0"/>
              <a:t>arretratezza delle regioni sud-occidentali, </a:t>
            </a:r>
          </a:p>
          <a:p>
            <a:pPr lvl="1"/>
            <a:r>
              <a:rPr lang="it-IT" dirty="0"/>
              <a:t>eccessivo indebitamento privato e delle imprese, </a:t>
            </a:r>
          </a:p>
          <a:p>
            <a:pPr lvl="1"/>
            <a:r>
              <a:rPr lang="it-IT" dirty="0"/>
              <a:t>corruzione diffusa nel settore pubblico,</a:t>
            </a:r>
          </a:p>
          <a:p>
            <a:pPr lvl="1"/>
            <a:r>
              <a:rPr lang="it-IT" dirty="0"/>
              <a:t>coordinamento politica economica delle province.</a:t>
            </a:r>
          </a:p>
          <a:p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Per recuperare una</a:t>
            </a:r>
            <a:r>
              <a:rPr lang="it-IT" i="1" dirty="0"/>
              <a:t> governance </a:t>
            </a:r>
            <a:r>
              <a:rPr lang="it-IT" dirty="0"/>
              <a:t>finanziaria globale G 20 </a:t>
            </a:r>
            <a:r>
              <a:rPr lang="it-IT" sz="3100" dirty="0"/>
              <a:t>31Maggio del 2017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sz="2400" dirty="0"/>
              <a:t>1-Contributo delle banche anche ai paesi emergenti, per  l’agenda 2030 , la politica demografica in  Africa e Asia, e per infrastrutture (trasporti, abitazioni, ospedali, scuole).</a:t>
            </a:r>
          </a:p>
          <a:p>
            <a:r>
              <a:rPr lang="it-IT" sz="2400" dirty="0"/>
              <a:t>2- tenere stabile il mercato  e mitigare le crisi finanziarie.                                                                                            (Il lavoro tecnico è avanzato ma manca il consenso politico).</a:t>
            </a:r>
          </a:p>
          <a:p>
            <a:r>
              <a:rPr lang="it-IT" sz="2400" dirty="0"/>
              <a:t>3-Necessità di “Rete di Sicurezza finanziaria globale (GFSN) per  fronteggiare </a:t>
            </a:r>
            <a:r>
              <a:rPr lang="it-IT" sz="2400" dirty="0" err="1"/>
              <a:t>schock</a:t>
            </a:r>
            <a:r>
              <a:rPr lang="it-IT" sz="2400" dirty="0"/>
              <a:t> finanziari (</a:t>
            </a:r>
            <a:r>
              <a:rPr lang="it-IT" sz="2400" dirty="0" err="1"/>
              <a:t>Leman</a:t>
            </a:r>
            <a:r>
              <a:rPr lang="it-IT" sz="2400" dirty="0"/>
              <a:t> </a:t>
            </a:r>
            <a:r>
              <a:rPr lang="it-IT" sz="2400" dirty="0" err="1"/>
              <a:t>Brother</a:t>
            </a:r>
            <a:r>
              <a:rPr lang="it-IT" sz="2400" dirty="0"/>
              <a:t>),                       con un debito globale che è il 217% del Pil Globale .</a:t>
            </a:r>
          </a:p>
          <a:p>
            <a:pPr>
              <a:buNone/>
            </a:pPr>
            <a:r>
              <a:rPr lang="it-IT" sz="2400" dirty="0"/>
              <a:t> Il rischio politico dopo le elezione di Trump: rapporti con  Corea del Nord, Russia, Nato; crisi dell’accordo nucleare con l’Iran, focolai in medio oriente.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Quinta crepa:l’Europa in frantumi</a:t>
            </a:r>
            <a:br>
              <a:rPr lang="it-IT" dirty="0"/>
            </a:br>
            <a:r>
              <a:rPr lang="it-IT" dirty="0"/>
              <a:t> </a:t>
            </a:r>
            <a:r>
              <a:rPr lang="it-IT" sz="2800" dirty="0" err="1"/>
              <a:t>F.Fubini</a:t>
            </a:r>
            <a:r>
              <a:rPr lang="it-IT" sz="2800" i="1" dirty="0"/>
              <a:t> Per amor proprio </a:t>
            </a:r>
            <a:r>
              <a:rPr lang="it-IT" sz="2800" dirty="0"/>
              <a:t>Longanesi 2019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sz="2400" dirty="0"/>
              <a:t>Europa: forte per popolazione, reddito, dimensione del mercato, risparmio privato, ricchezza finanziaria, bilancia dei pagamenti attiva, conti pubblici in costante consolidamento </a:t>
            </a:r>
          </a:p>
          <a:p>
            <a:r>
              <a:rPr lang="it-IT" sz="2400" u="sng" dirty="0"/>
              <a:t>1989</a:t>
            </a:r>
            <a:r>
              <a:rPr lang="it-IT" sz="2400" dirty="0"/>
              <a:t> Francia, Italia, Germania, Benelux, Finlandia e Svezia</a:t>
            </a:r>
            <a:r>
              <a:rPr lang="it-IT" sz="2400" u="sng" dirty="0"/>
              <a:t>: analoghi livello di  reddito pro-capite</a:t>
            </a:r>
            <a:r>
              <a:rPr lang="it-IT" sz="2400" dirty="0"/>
              <a:t> .</a:t>
            </a:r>
          </a:p>
          <a:p>
            <a:r>
              <a:rPr lang="it-IT" sz="2400" dirty="0"/>
              <a:t>Grecia, Spagna e Irlanda  </a:t>
            </a:r>
            <a:r>
              <a:rPr lang="it-IT" sz="2400" u="sng" dirty="0"/>
              <a:t>reddito 2/3 di quello medio </a:t>
            </a:r>
            <a:r>
              <a:rPr lang="it-IT" sz="2400" dirty="0"/>
              <a:t>della CEE, Polonia Romania, Ungheria Estonia</a:t>
            </a:r>
            <a:r>
              <a:rPr lang="it-IT" sz="2400" u="sng" dirty="0"/>
              <a:t> reddito1/3.</a:t>
            </a:r>
            <a:endParaRPr lang="it-IT" sz="2400" dirty="0"/>
          </a:p>
          <a:p>
            <a:r>
              <a:rPr lang="it-IT" sz="2400" dirty="0"/>
              <a:t>1998 l’Italia sopra la media europea, (Olanda 1°, Francia 8°)</a:t>
            </a:r>
          </a:p>
          <a:p>
            <a:r>
              <a:rPr lang="it-IT" sz="2400" dirty="0"/>
              <a:t>Nel 2007, l’Olanda sopra del 30% , l’Italia inferiore del 10 %, </a:t>
            </a:r>
          </a:p>
          <a:p>
            <a:r>
              <a:rPr lang="it-IT" sz="2400" dirty="0"/>
              <a:t>nel 2016 l’Italia era inferiore alla media europea del 15%, </a:t>
            </a:r>
          </a:p>
          <a:p>
            <a:endParaRPr lang="it-IT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La frammentazione europea</a:t>
            </a:r>
            <a:br>
              <a:rPr lang="it-IT" dirty="0"/>
            </a:br>
            <a:r>
              <a:rPr lang="it-IT" dirty="0"/>
              <a:t>1982- 1989-2000-2016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it-IT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133725" y="1397000"/>
          <a:ext cx="2874963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Acrobat Document" r:id="rId3" imgW="5667037" imgH="8010334" progId="AcroExch.Document.DC">
                  <p:embed/>
                </p:oleObj>
              </mc:Choice>
              <mc:Fallback>
                <p:oleObj name="Acrobat Document" r:id="rId3" imgW="5667037" imgH="8010334" progId="AcroExch.Document.DC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3725" y="1397000"/>
                        <a:ext cx="2874963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frammentazione europea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it-IT" sz="2400" dirty="0"/>
              <a:t>    * </a:t>
            </a:r>
            <a:r>
              <a:rPr lang="it-IT" sz="2400" u="sng" dirty="0"/>
              <a:t>La </a:t>
            </a:r>
            <a:r>
              <a:rPr lang="it-IT" sz="2400" u="sng" dirty="0" err="1"/>
              <a:t>Brexit</a:t>
            </a:r>
            <a:r>
              <a:rPr lang="it-IT" sz="2400" dirty="0"/>
              <a:t>, (chiude HONDA, riducono Nissan, Ford, Jaguar, ecc) * </a:t>
            </a:r>
            <a:r>
              <a:rPr lang="it-IT" sz="2400" u="sng" dirty="0"/>
              <a:t>I paesi ex comunisti (</a:t>
            </a:r>
            <a:r>
              <a:rPr lang="it-IT" sz="2400" u="sng" dirty="0" err="1"/>
              <a:t>Visegrad</a:t>
            </a:r>
            <a:r>
              <a:rPr lang="it-IT" sz="2400" u="sng" dirty="0"/>
              <a:t> )</a:t>
            </a:r>
            <a:r>
              <a:rPr lang="it-IT" sz="2400" dirty="0"/>
              <a:t>: col salario minimo (per legge) forniscono i componenti all’industria tedesca, i grandi investitori agevolati, in </a:t>
            </a:r>
            <a:r>
              <a:rPr lang="it-IT" sz="2400" u="sng" dirty="0"/>
              <a:t>Ungheria (</a:t>
            </a:r>
            <a:r>
              <a:rPr lang="it-IT" sz="2400" dirty="0"/>
              <a:t> AUDI, Mercedes , </a:t>
            </a:r>
            <a:r>
              <a:rPr lang="it-IT" sz="2400" dirty="0" err="1"/>
              <a:t>Bosh</a:t>
            </a:r>
            <a:r>
              <a:rPr lang="it-IT" sz="2400" dirty="0"/>
              <a:t>,) -&gt; meno entrate, meno servizi (scuola), ma democrazia </a:t>
            </a:r>
            <a:r>
              <a:rPr lang="it-IT" sz="2400" i="1" dirty="0"/>
              <a:t>illiberale.</a:t>
            </a:r>
            <a:r>
              <a:rPr lang="it-IT" sz="2400" dirty="0"/>
              <a:t> * I </a:t>
            </a:r>
            <a:r>
              <a:rPr lang="it-IT" sz="2400" u="sng" dirty="0"/>
              <a:t>paesi nordici</a:t>
            </a:r>
            <a:r>
              <a:rPr lang="it-IT" sz="2400" dirty="0"/>
              <a:t>, (“lega anseatica”): Estonia Lettonia, Lituania, Finlandia, Danimarca, Svezia, Olanda, Irlanda, paesi “vincenti”, contro la modifica della </a:t>
            </a:r>
            <a:r>
              <a:rPr lang="it-IT" sz="2400" i="1" dirty="0" err="1"/>
              <a:t>governance</a:t>
            </a:r>
            <a:r>
              <a:rPr lang="it-IT" sz="2400" dirty="0"/>
              <a:t>. Olanda Irlanda e Lussemburgo: paradisi fiscali, le imprese lasciano i paesi poveri :la Grecia, paga l’austerità con più mortalità infantile!   * </a:t>
            </a:r>
            <a:r>
              <a:rPr lang="it-IT" sz="2400" u="sng" dirty="0"/>
              <a:t>Francia e Germania  asse portante con qualche </a:t>
            </a:r>
            <a:r>
              <a:rPr lang="it-IT" sz="2400" dirty="0"/>
              <a:t>tensione.     * Incertezze politiche pesanti in </a:t>
            </a:r>
            <a:r>
              <a:rPr lang="it-IT" sz="2400" u="sng" dirty="0"/>
              <a:t>Italia e Spagna .</a:t>
            </a:r>
            <a:endParaRPr lang="it-IT" sz="2400" dirty="0"/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Il nodo europeo e l’equilibrio globale</a:t>
            </a:r>
            <a:br>
              <a:rPr lang="it-IT" dirty="0"/>
            </a:br>
            <a:r>
              <a:rPr lang="it-IT" dirty="0"/>
              <a:t>il compito dell’Europa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sz="2000" b="1" dirty="0"/>
              <a:t>Governo della moneta </a:t>
            </a:r>
            <a:r>
              <a:rPr lang="it-IT" sz="2000" b="1" u="sng" dirty="0"/>
              <a:t>unico</a:t>
            </a:r>
            <a:r>
              <a:rPr lang="it-IT" sz="2000" b="1" dirty="0"/>
              <a:t> BCE/  esteri, economia , fisco  </a:t>
            </a:r>
            <a:r>
              <a:rPr lang="it-IT" sz="2000" b="1" u="sng" dirty="0"/>
              <a:t>agli Stati</a:t>
            </a:r>
          </a:p>
          <a:p>
            <a:r>
              <a:rPr lang="it-IT" sz="2000" dirty="0"/>
              <a:t>Il “Trattato Costituzionale” del 29/10/04 bocciato da Francia e Olanda.</a:t>
            </a:r>
          </a:p>
          <a:p>
            <a:r>
              <a:rPr lang="it-IT" sz="2000" dirty="0"/>
              <a:t>A marzo 2017 (60° anniversario dei trattati di Roma) </a:t>
            </a:r>
            <a:r>
              <a:rPr lang="it-IT" sz="2000" i="1" dirty="0" err="1"/>
              <a:t>reflection</a:t>
            </a:r>
            <a:r>
              <a:rPr lang="it-IT" sz="2000" i="1" dirty="0"/>
              <a:t> </a:t>
            </a:r>
            <a:r>
              <a:rPr lang="it-IT" sz="2000" i="1" dirty="0" err="1"/>
              <a:t>papers</a:t>
            </a:r>
            <a:r>
              <a:rPr lang="it-IT" sz="2000" dirty="0"/>
              <a:t> per  la stabilizzazione finanziaria (attraverso un Fondo Monetario Europeo):</a:t>
            </a:r>
          </a:p>
          <a:p>
            <a:r>
              <a:rPr lang="it-IT" sz="2000" dirty="0"/>
              <a:t>1- coordinamento delle politiche macroeconomiche in funzione anticiclica; </a:t>
            </a:r>
          </a:p>
          <a:p>
            <a:r>
              <a:rPr lang="it-IT" sz="2000" dirty="0"/>
              <a:t>2-investimenti in tecnologie innovative e infrastrutture.</a:t>
            </a:r>
          </a:p>
          <a:p>
            <a:r>
              <a:rPr lang="it-IT" sz="2000" dirty="0"/>
              <a:t>3- Rafforzamento del sistema multilaterale contro il protezionismo. </a:t>
            </a:r>
          </a:p>
          <a:p>
            <a:r>
              <a:rPr lang="it-IT" sz="2000" dirty="0"/>
              <a:t>4- Rafforzamento della rete di sicurezza finanziaria</a:t>
            </a:r>
          </a:p>
          <a:p>
            <a:r>
              <a:rPr lang="it-IT" sz="2000" b="1" dirty="0" err="1"/>
              <a:t>Saccomanni</a:t>
            </a:r>
            <a:r>
              <a:rPr lang="it-IT" sz="2000" b="1" dirty="0"/>
              <a:t> : le istituzioni create (ONU) nel 1945, possono riassorbire le crepe ma: “E’ essenziale che  la UE si presenti unita  e parli con una sola voce, e realizzi un dialogo preliminare “a tre” con Stati Uniti e Cina  come il passo necessario per sbloccare uno stallo che è durato troppo a lungo”</a:t>
            </a:r>
          </a:p>
          <a:p>
            <a:endParaRPr lang="it-IT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Che fare ?</a:t>
            </a:r>
            <a:br>
              <a:rPr lang="it-IT" dirty="0"/>
            </a:br>
            <a:r>
              <a:rPr lang="it-IT" dirty="0"/>
              <a:t>La lezione politica di Mario Draghi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it-IT" sz="4600" dirty="0"/>
              <a:t>Dopo la BCE da Draghi un messaggio anti populista</a:t>
            </a:r>
          </a:p>
          <a:p>
            <a:r>
              <a:rPr lang="it-IT" sz="4600" b="1" dirty="0"/>
              <a:t>“Conoscenza</a:t>
            </a:r>
            <a:r>
              <a:rPr lang="it-IT" sz="4600" dirty="0"/>
              <a:t>” fondata sulla informazione, necessaria per capire la complessità.</a:t>
            </a:r>
          </a:p>
          <a:p>
            <a:r>
              <a:rPr lang="it-IT" sz="4600" b="1" dirty="0"/>
              <a:t>“Coraggio” </a:t>
            </a:r>
            <a:r>
              <a:rPr lang="it-IT" sz="4600" dirty="0"/>
              <a:t>di soluzioni nuove, per  affrontare sfide nuove.</a:t>
            </a:r>
          </a:p>
          <a:p>
            <a:r>
              <a:rPr lang="it-IT" sz="4600" b="1" dirty="0"/>
              <a:t>“Umiltà”</a:t>
            </a:r>
            <a:r>
              <a:rPr lang="it-IT" sz="4600" dirty="0"/>
              <a:t>per operare con la consapevolezza  che  le conseguenze degli atti ricadono sulla collettività.</a:t>
            </a:r>
          </a:p>
          <a:p>
            <a:r>
              <a:rPr lang="it-IT" sz="4600" dirty="0"/>
              <a:t>Collegamento costante con le istituzioni europee democratiche.</a:t>
            </a:r>
          </a:p>
          <a:p>
            <a:pPr>
              <a:buNone/>
            </a:pPr>
            <a:r>
              <a:rPr lang="it-IT" dirty="0"/>
              <a:t>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L’Italia:un paese </a:t>
            </a:r>
            <a:r>
              <a:rPr lang="it-IT" dirty="0" err="1"/>
              <a:t>sovranista</a:t>
            </a:r>
            <a:r>
              <a:rPr lang="it-IT" dirty="0"/>
              <a:t> e</a:t>
            </a:r>
            <a:br>
              <a:rPr lang="it-IT" dirty="0"/>
            </a:br>
            <a:r>
              <a:rPr lang="it-IT" dirty="0"/>
              <a:t> razzista e la prospettiva Europea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sz="2800" dirty="0"/>
              <a:t>La maggioranza dei votanti estranea alla costituzione, alla democrazia rappresentativa, per  i “pieni poteri”, la “tassa piatta”, “prima gli italiani”, </a:t>
            </a:r>
          </a:p>
          <a:p>
            <a:r>
              <a:rPr lang="it-IT" sz="2800" dirty="0"/>
              <a:t>La rabbia</a:t>
            </a:r>
            <a:r>
              <a:rPr lang="it-IT" sz="2800" baseline="30000" dirty="0"/>
              <a:t>, </a:t>
            </a:r>
            <a:r>
              <a:rPr lang="it-IT" sz="2800" dirty="0"/>
              <a:t>rende incerto il futuro politico . </a:t>
            </a:r>
          </a:p>
          <a:p>
            <a:r>
              <a:rPr lang="it-IT" sz="2800" dirty="0"/>
              <a:t>Draghi insegna; una nuova democrazia nell’Europa integrata, del XXI secolo. </a:t>
            </a:r>
          </a:p>
          <a:p>
            <a:r>
              <a:rPr lang="it-IT" sz="2800" dirty="0" err="1"/>
              <a:t>Obj</a:t>
            </a:r>
            <a:r>
              <a:rPr lang="it-IT" sz="2800" dirty="0"/>
              <a:t> strategico: sconfiggere </a:t>
            </a:r>
            <a:r>
              <a:rPr lang="it-IT" sz="2800" dirty="0" err="1"/>
              <a:t>sovranismo</a:t>
            </a:r>
            <a:r>
              <a:rPr lang="it-IT" sz="2800" dirty="0"/>
              <a:t> e razzismo;  far giocare all’Italia il ruolo di potenza industriale e civile  per concorrere, uscendo dall’isolamento, a completare l’ integrazione Europea</a:t>
            </a:r>
          </a:p>
          <a:p>
            <a:endParaRPr lang="it-IT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L’integrazione Europea non è “altro” </a:t>
            </a:r>
            <a:br>
              <a:rPr lang="it-IT" dirty="0"/>
            </a:br>
            <a:r>
              <a:rPr lang="it-IT" dirty="0"/>
              <a:t>dalla lotta di liberazione di allora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/>
              <a:t>Ancor prima di De Gasperi fu l’Antifascismo  a dare un appuntamento per l’Europa Unita (fra cui Luigi Sturzo, Carlo Rosselli, </a:t>
            </a:r>
            <a:r>
              <a:rPr lang="it-IT" dirty="0" err="1"/>
              <a:t>Altiero</a:t>
            </a:r>
            <a:r>
              <a:rPr lang="it-IT" dirty="0"/>
              <a:t> Spinelli)</a:t>
            </a:r>
          </a:p>
          <a:p>
            <a:r>
              <a:rPr lang="it-IT" dirty="0"/>
              <a:t>Oggi ancor più traguardo per la democrazia del XXI secolo, e per un nuovo paradigma economico alternativo al fallimento del </a:t>
            </a:r>
            <a:r>
              <a:rPr lang="it-IT" dirty="0" err="1"/>
              <a:t>mercatismo</a:t>
            </a:r>
            <a:r>
              <a:rPr lang="it-IT" dirty="0"/>
              <a:t>.</a:t>
            </a:r>
          </a:p>
          <a:p>
            <a:r>
              <a:rPr lang="it-IT" dirty="0"/>
              <a:t>Un mondo ignoto alla “</a:t>
            </a:r>
            <a:r>
              <a:rPr lang="it-IT" dirty="0" err="1"/>
              <a:t>pseudopolitica</a:t>
            </a:r>
            <a:r>
              <a:rPr lang="it-IT" dirty="0"/>
              <a:t>” attuale, è nel volontariato, disponibile e pensoso del comune futuro. E’ nostro il compito di attivarlo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Realizzare un sostegno democratico e popolare al percorso d’integrazione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/>
              <a:t>Mobilitare l’associazionismo non solo cattolico e il volontariato, superare confini culturali e nazionali</a:t>
            </a:r>
          </a:p>
          <a:p>
            <a:r>
              <a:rPr lang="it-IT" dirty="0"/>
              <a:t> nel nome dei “padri”, da Mattei a Giovanni Bianchi, all’ultimo partigiano che ci ha lasciato il 2 novembre scorso: Franco </a:t>
            </a:r>
            <a:r>
              <a:rPr lang="it-IT" dirty="0" err="1"/>
              <a:t>Bracali</a:t>
            </a:r>
            <a:r>
              <a:rPr lang="it-IT" dirty="0"/>
              <a:t> di La Spezia</a:t>
            </a:r>
          </a:p>
          <a:p>
            <a:r>
              <a:rPr lang="it-IT" dirty="0"/>
              <a:t>L’apertura è già in questo congresso: alle nostre presenze nei territori,si aggiunge quella fino a ieri autonoma, come l’Apc-</a:t>
            </a:r>
            <a:r>
              <a:rPr lang="it-IT" dirty="0" err="1"/>
              <a:t>Alp</a:t>
            </a:r>
            <a:r>
              <a:rPr lang="it-IT" dirty="0"/>
              <a:t>,(Elio Sassi) e  le nuove di </a:t>
            </a:r>
            <a:r>
              <a:rPr lang="it-IT" dirty="0" err="1"/>
              <a:t>P.Luigi</a:t>
            </a:r>
            <a:r>
              <a:rPr lang="it-IT" dirty="0"/>
              <a:t> Castagnetti, Il prof. Saccenti, Silvia Costa, Mariapia Garavaglia come segno di una generazione nuova e qualificata</a:t>
            </a:r>
          </a:p>
          <a:p>
            <a:r>
              <a:rPr lang="it-IT" dirty="0"/>
              <a:t> una impresa incerta, difficile e impegnativa, ma sempre   meno di quella del 1944.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1058</TotalTime>
  <Words>2127</Words>
  <Application>Microsoft Office PowerPoint</Application>
  <PresentationFormat>Presentazione su schermo (4:3)</PresentationFormat>
  <Paragraphs>135</Paragraphs>
  <Slides>23</Slides>
  <Notes>2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7" baseType="lpstr">
      <vt:lpstr>Arial</vt:lpstr>
      <vt:lpstr>Calibri</vt:lpstr>
      <vt:lpstr>Tema di Office</vt:lpstr>
      <vt:lpstr>Acrobat Document</vt:lpstr>
      <vt:lpstr>  “Liberazione”  nel XXI secolo  </vt:lpstr>
      <vt:lpstr>De Gasperi al congresso USA  26/9/1951</vt:lpstr>
      <vt:lpstr>1951-2019 / 68 anni dopo Come siamo arrivati alle sfide odierne?</vt:lpstr>
      <vt:lpstr>1946: l’ONU per la pace, propone cooperazione economica e monetaria</vt:lpstr>
      <vt:lpstr>Dopo l’età dell’oro 1946-1973 inizia  Ia frana politica e sociale 1973-1991</vt:lpstr>
      <vt:lpstr>Le crepe del sistema;  conseguenze economiche e politiche  </vt:lpstr>
      <vt:lpstr> dagli anni ’80 Il Mercato vince sullo Stato </vt:lpstr>
      <vt:lpstr>Oggi: il capitalismo della sorveglianza</vt:lpstr>
      <vt:lpstr>La seconda crepa riguarda la crescita quantitativa e qualitativa delle relazioni internazionali</vt:lpstr>
      <vt:lpstr>L’ONU risponde il 25 settembre 2015 con agenda 2030 obbiettivi </vt:lpstr>
      <vt:lpstr>La terza crepa:Trump: il mondo non è una comunità ma un’arena in cui si compete per avvantaggiarsi, (collaboratori di Trump)  </vt:lpstr>
      <vt:lpstr>Quarta crepa: il rapporto USA/CINA</vt:lpstr>
      <vt:lpstr>Segue: La crescita della Cina </vt:lpstr>
      <vt:lpstr>Segue: il nodo cinese</vt:lpstr>
      <vt:lpstr>Per recuperare una governance finanziaria globale G 20 31Maggio del 2017 </vt:lpstr>
      <vt:lpstr>Quinta crepa:l’Europa in frantumi  F.Fubini Per amor proprio Longanesi 2019</vt:lpstr>
      <vt:lpstr>La frammentazione europea 1982- 1989-2000-2016</vt:lpstr>
      <vt:lpstr>La frammentazione europea</vt:lpstr>
      <vt:lpstr>Il nodo europeo e l’equilibrio globale il compito dell’Europa</vt:lpstr>
      <vt:lpstr>Che fare ? La lezione politica di Mario Draghi</vt:lpstr>
      <vt:lpstr>L’Italia:un paese sovranista e  razzista e la prospettiva Europea</vt:lpstr>
      <vt:lpstr>L’integrazione Europea non è “altro”  dalla lotta di liberazione di allora </vt:lpstr>
      <vt:lpstr>Realizzare un sostegno democratico e popolare al percorso d’integrazione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“Liberazione” nel XXI secolo  è il compimento dell’integrazione politica europea</dc:title>
  <dc:creator>prova</dc:creator>
  <cp:lastModifiedBy>Giuseppe Matulli</cp:lastModifiedBy>
  <cp:revision>111</cp:revision>
  <dcterms:created xsi:type="dcterms:W3CDTF">2019-10-30T21:17:21Z</dcterms:created>
  <dcterms:modified xsi:type="dcterms:W3CDTF">2019-12-10T11:17:49Z</dcterms:modified>
</cp:coreProperties>
</file>